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23" r:id="rId2"/>
    <p:sldId id="264" r:id="rId3"/>
    <p:sldId id="266" r:id="rId4"/>
    <p:sldId id="410" r:id="rId5"/>
    <p:sldId id="423" r:id="rId6"/>
    <p:sldId id="259" r:id="rId7"/>
    <p:sldId id="439" r:id="rId8"/>
    <p:sldId id="413" r:id="rId9"/>
    <p:sldId id="414" r:id="rId10"/>
    <p:sldId id="434" r:id="rId11"/>
    <p:sldId id="415" r:id="rId12"/>
    <p:sldId id="440" r:id="rId13"/>
    <p:sldId id="426" r:id="rId14"/>
    <p:sldId id="428" r:id="rId15"/>
    <p:sldId id="419" r:id="rId16"/>
    <p:sldId id="444" r:id="rId17"/>
    <p:sldId id="422" r:id="rId18"/>
    <p:sldId id="420" r:id="rId19"/>
    <p:sldId id="433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874F6D4-6542-4AC1-92A6-D213CA431020}">
          <p14:sldIdLst>
            <p14:sldId id="323"/>
            <p14:sldId id="264"/>
            <p14:sldId id="266"/>
            <p14:sldId id="410"/>
            <p14:sldId id="423"/>
            <p14:sldId id="259"/>
            <p14:sldId id="439"/>
          </p14:sldIdLst>
        </p14:section>
        <p14:section name="Раздел без заголовка" id="{C84B91DA-4930-424A-85F2-7B3A1BC9C11A}">
          <p14:sldIdLst>
            <p14:sldId id="413"/>
            <p14:sldId id="414"/>
            <p14:sldId id="434"/>
            <p14:sldId id="415"/>
            <p14:sldId id="440"/>
            <p14:sldId id="426"/>
            <p14:sldId id="428"/>
            <p14:sldId id="419"/>
            <p14:sldId id="444"/>
            <p14:sldId id="422"/>
            <p14:sldId id="420"/>
            <p14:sldId id="43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ретов Евгений Иванович" initials="КЕИ" lastIdx="0" clrIdx="0">
    <p:extLst>
      <p:ext uri="{19B8F6BF-5375-455C-9EA6-DF929625EA0E}">
        <p15:presenceInfo xmlns:p15="http://schemas.microsoft.com/office/powerpoint/2012/main" userId="S-1-5-21-1644491937-1788223648-682003330-23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00"/>
    <a:srgbClr val="51A2B6"/>
    <a:srgbClr val="FFFFFF"/>
    <a:srgbClr val="4BACC6"/>
    <a:srgbClr val="CCC1DA"/>
    <a:srgbClr val="99FF33"/>
    <a:srgbClr val="CCFF66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43" autoAdjust="0"/>
    <p:restoredTop sz="94949" autoAdjust="0"/>
  </p:normalViewPr>
  <p:slideViewPr>
    <p:cSldViewPr snapToGrid="0">
      <p:cViewPr varScale="1">
        <p:scale>
          <a:sx n="102" d="100"/>
          <a:sy n="102" d="100"/>
        </p:scale>
        <p:origin x="1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-249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9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2A5-4648-ADA3-4DBE95BE8268}"/>
              </c:ext>
            </c:extLst>
          </c:dPt>
          <c:dPt>
            <c:idx val="1"/>
            <c:invertIfNegative val="0"/>
            <c:bubble3D val="0"/>
            <c:spPr>
              <a:solidFill>
                <a:srgbClr val="51A2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2A5-4648-ADA3-4DBE95BE8268}"/>
              </c:ext>
            </c:extLst>
          </c:dPt>
          <c:dPt>
            <c:idx val="2"/>
            <c:invertIfNegative val="0"/>
            <c:bubble3D val="0"/>
            <c:spPr>
              <a:solidFill>
                <a:srgbClr val="51A2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2A5-4648-ADA3-4DBE95BE8268}"/>
              </c:ext>
            </c:extLst>
          </c:dPt>
          <c:dPt>
            <c:idx val="3"/>
            <c:invertIfNegative val="0"/>
            <c:bubble3D val="0"/>
            <c:spPr>
              <a:solidFill>
                <a:srgbClr val="51A2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2A5-4648-ADA3-4DBE95BE8268}"/>
              </c:ext>
            </c:extLst>
          </c:dPt>
          <c:dPt>
            <c:idx val="4"/>
            <c:invertIfNegative val="0"/>
            <c:bubble3D val="0"/>
            <c:spPr>
              <a:solidFill>
                <a:srgbClr val="99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967-1E46-BA47-79AE5733FFE9}"/>
              </c:ext>
            </c:extLst>
          </c:dPt>
          <c:cat>
            <c:strRef>
              <c:f>Лист1!$A$2:$A$6</c:f>
              <c:strCache>
                <c:ptCount val="4"/>
                <c:pt idx="0">
                  <c:v>Калипсо (Регистр)</c:v>
                </c:pt>
                <c:pt idx="1">
                  <c:v>СЛП2(мета-анализ)</c:v>
                </c:pt>
                <c:pt idx="2">
                  <c:v>СЛП1 (мета-анализ)</c:v>
                </c:pt>
                <c:pt idx="3">
                  <c:v>ГМС (мета-анализ)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</c:v>
                </c:pt>
                <c:pt idx="1">
                  <c:v>5</c:v>
                </c:pt>
                <c:pt idx="2">
                  <c:v>8.1</c:v>
                </c:pt>
                <c:pt idx="3">
                  <c:v>17.8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A5-4648-ADA3-4DBE95BE82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1802384"/>
        <c:axId val="512283888"/>
      </c:barChart>
      <c:catAx>
        <c:axId val="51180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ru-RU"/>
          </a:p>
        </c:txPr>
        <c:crossAx val="512283888"/>
        <c:crosses val="autoZero"/>
        <c:auto val="1"/>
        <c:lblAlgn val="ctr"/>
        <c:lblOffset val="100"/>
        <c:noMultiLvlLbl val="0"/>
      </c:catAx>
      <c:valAx>
        <c:axId val="51228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1802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9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2A5-4648-ADA3-4DBE95BE8268}"/>
              </c:ext>
            </c:extLst>
          </c:dPt>
          <c:dPt>
            <c:idx val="1"/>
            <c:invertIfNegative val="0"/>
            <c:bubble3D val="0"/>
            <c:spPr>
              <a:solidFill>
                <a:srgbClr val="51A2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2A5-4648-ADA3-4DBE95BE8268}"/>
              </c:ext>
            </c:extLst>
          </c:dPt>
          <c:dPt>
            <c:idx val="2"/>
            <c:invertIfNegative val="0"/>
            <c:bubble3D val="0"/>
            <c:spPr>
              <a:solidFill>
                <a:srgbClr val="51A2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2A5-4648-ADA3-4DBE95BE8268}"/>
              </c:ext>
            </c:extLst>
          </c:dPt>
          <c:dPt>
            <c:idx val="3"/>
            <c:invertIfNegative val="0"/>
            <c:bubble3D val="0"/>
            <c:spPr>
              <a:solidFill>
                <a:srgbClr val="51A2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2A5-4648-ADA3-4DBE95BE8268}"/>
              </c:ext>
            </c:extLst>
          </c:dPt>
          <c:cat>
            <c:strRef>
              <c:f>Лист1!$A$2:$A$5</c:f>
              <c:strCache>
                <c:ptCount val="4"/>
                <c:pt idx="0">
                  <c:v>Калипсо (Регистр)</c:v>
                </c:pt>
                <c:pt idx="1">
                  <c:v>СЛП2(мета-анализ)</c:v>
                </c:pt>
                <c:pt idx="2">
                  <c:v>СЛП1 (мета-анализ)</c:v>
                </c:pt>
                <c:pt idx="3">
                  <c:v>ГМС (мета-анализ)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7.4</c:v>
                </c:pt>
                <c:pt idx="1">
                  <c:v>8.3000000000000007</c:v>
                </c:pt>
                <c:pt idx="2">
                  <c:v>9.6999999999999993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A5-4648-ADA3-4DBE95BE82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1802384"/>
        <c:axId val="512283888"/>
      </c:barChart>
      <c:catAx>
        <c:axId val="51180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ru-RU"/>
          </a:p>
        </c:txPr>
        <c:crossAx val="512283888"/>
        <c:crosses val="autoZero"/>
        <c:auto val="1"/>
        <c:lblAlgn val="ctr"/>
        <c:lblOffset val="100"/>
        <c:noMultiLvlLbl val="0"/>
      </c:catAx>
      <c:valAx>
        <c:axId val="51228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1802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296BE2-4C04-418F-85B8-836D98B738D3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398DCE-4BD4-4066-88C4-0682B4BBBC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317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98DCE-4BD4-4066-88C4-0682B4BBBC4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151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  <a:p>
            <a:endParaRPr lang="ru-RU" baseline="0" dirty="0"/>
          </a:p>
          <a:p>
            <a:endParaRPr lang="ru-RU" baseline="0" dirty="0"/>
          </a:p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398DCE-4BD4-4066-88C4-0682B4BBBC4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026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………………………..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398DCE-4BD4-4066-88C4-0682B4BBBC4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590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98DCE-4BD4-4066-88C4-0682B4BBBC4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260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98DCE-4BD4-4066-88C4-0682B4BBBC4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669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98DCE-4BD4-4066-88C4-0682B4BBBC4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0504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98DCE-4BD4-4066-88C4-0682B4BBBC4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7152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98DCE-4BD4-4066-88C4-0682B4BBBC41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4844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98DCE-4BD4-4066-88C4-0682B4BBBC4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9253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98DCE-4BD4-4066-88C4-0682B4BBBC41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012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6C30-E553-4076-9877-C29066A26FA5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8962-8E55-4749-A9CC-E9C4A0820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622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6C30-E553-4076-9877-C29066A26FA5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8962-8E55-4749-A9CC-E9C4A0820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712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6C30-E553-4076-9877-C29066A26FA5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8962-8E55-4749-A9CC-E9C4A0820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178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6C30-E553-4076-9877-C29066A26FA5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8962-8E55-4749-A9CC-E9C4A0820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67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6C30-E553-4076-9877-C29066A26FA5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8962-8E55-4749-A9CC-E9C4A0820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376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6C30-E553-4076-9877-C29066A26FA5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8962-8E55-4749-A9CC-E9C4A0820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969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6C30-E553-4076-9877-C29066A26FA5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8962-8E55-4749-A9CC-E9C4A0820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850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6C30-E553-4076-9877-C29066A26FA5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8962-8E55-4749-A9CC-E9C4A0820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641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6C30-E553-4076-9877-C29066A26FA5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8962-8E55-4749-A9CC-E9C4A0820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840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6C30-E553-4076-9877-C29066A26FA5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8962-8E55-4749-A9CC-E9C4A0820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098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76C30-E553-4076-9877-C29066A26FA5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A8962-8E55-4749-A9CC-E9C4A0820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963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76C30-E553-4076-9877-C29066A26FA5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A8962-8E55-4749-A9CC-E9C4A08200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704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54748" y="2309633"/>
            <a:ext cx="927358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Отдаленные результаты применения стента Калипсо по данным масштабного</a:t>
            </a:r>
          </a:p>
          <a:p>
            <a:pPr algn="ctr"/>
            <a:r>
              <a:rPr lang="ru-RU" sz="3200" dirty="0"/>
              <a:t>ретроспективного исследования «Калипсо 2020»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3CE8F5-BB78-8344-B4B3-0F8C02B58275}"/>
              </a:ext>
            </a:extLst>
          </p:cNvPr>
          <p:cNvSpPr txBox="1"/>
          <p:nvPr/>
        </p:nvSpPr>
        <p:spPr>
          <a:xfrm>
            <a:off x="4753227" y="3968503"/>
            <a:ext cx="26677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/>
              <a:t>к.м.н.  Е.И. </a:t>
            </a:r>
            <a:r>
              <a:rPr lang="ru-RU" sz="2400" i="1" dirty="0" err="1"/>
              <a:t>Кретов</a:t>
            </a:r>
            <a:endParaRPr lang="ru-RU" sz="2400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467451-D6F2-3045-AA66-9471F570CE05}"/>
              </a:ext>
            </a:extLst>
          </p:cNvPr>
          <p:cNvSpPr txBox="1"/>
          <p:nvPr/>
        </p:nvSpPr>
        <p:spPr>
          <a:xfrm>
            <a:off x="4762140" y="6396335"/>
            <a:ext cx="2658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г. Новосибирск. 2021 г.</a:t>
            </a:r>
          </a:p>
        </p:txBody>
      </p:sp>
    </p:spTree>
    <p:extLst>
      <p:ext uri="{BB962C8B-B14F-4D97-AF65-F5344CB8AC3E}">
        <p14:creationId xmlns:p14="http://schemas.microsoft.com/office/powerpoint/2010/main" val="4158006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578141" y="325423"/>
            <a:ext cx="10515600" cy="757822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dirty="0">
                <a:solidFill>
                  <a:srgbClr val="7030A0"/>
                </a:solidFill>
                <a:latin typeface="+mn-lt"/>
              </a:rPr>
              <a:t>Дизайн исследования </a:t>
            </a:r>
            <a:br>
              <a:rPr lang="ru-RU" sz="3600" dirty="0">
                <a:latin typeface="+mn-lt"/>
              </a:rPr>
            </a:br>
            <a:endParaRPr lang="ru-RU" sz="3600" dirty="0">
              <a:latin typeface="+mn-lt"/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1578141" y="3284701"/>
            <a:ext cx="9243060" cy="2688406"/>
          </a:xfrm>
          <a:prstGeom prst="round2Diag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1"/>
                </a:solidFill>
              </a:rPr>
              <a:t>Критерии включения: </a:t>
            </a:r>
          </a:p>
          <a:p>
            <a:r>
              <a:rPr lang="ru-RU" sz="2400" dirty="0">
                <a:solidFill>
                  <a:schemeClr val="tx1"/>
                </a:solidFill>
              </a:rPr>
              <a:t>пациент, кому имплантирован </a:t>
            </a:r>
            <a:r>
              <a:rPr lang="ru-RU" sz="2400" dirty="0" err="1">
                <a:solidFill>
                  <a:schemeClr val="tx1"/>
                </a:solidFill>
              </a:rPr>
              <a:t>стент</a:t>
            </a:r>
            <a:r>
              <a:rPr lang="ru-RU" sz="2400" dirty="0">
                <a:solidFill>
                  <a:schemeClr val="tx1"/>
                </a:solidFill>
              </a:rPr>
              <a:t> «Калипсо»</a:t>
            </a:r>
          </a:p>
          <a:p>
            <a:r>
              <a:rPr lang="ru-RU" sz="2800" b="1" dirty="0">
                <a:solidFill>
                  <a:schemeClr val="tx1"/>
                </a:solidFill>
              </a:rPr>
              <a:t>Критерии исключения:</a:t>
            </a:r>
          </a:p>
          <a:p>
            <a:r>
              <a:rPr lang="ru-RU" sz="2400" dirty="0">
                <a:solidFill>
                  <a:schemeClr val="tx1"/>
                </a:solidFill>
              </a:rPr>
              <a:t>отсутствуют</a:t>
            </a:r>
          </a:p>
          <a:p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>
            <a:off x="333375" y="1291293"/>
            <a:ext cx="11525250" cy="1301278"/>
          </a:xfrm>
          <a:prstGeom prst="round2Diag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Ретроспективное регистровое исследование по оценке отдаленных неблагоприятных событий после процедуры ЧТКА с использованием стента «Калипсо»</a:t>
            </a:r>
          </a:p>
        </p:txBody>
      </p:sp>
    </p:spTree>
    <p:extLst>
      <p:ext uri="{BB962C8B-B14F-4D97-AF65-F5344CB8AC3E}">
        <p14:creationId xmlns:p14="http://schemas.microsoft.com/office/powerpoint/2010/main" val="3349091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50" y="220453"/>
            <a:ext cx="10515600" cy="515311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>
                <a:solidFill>
                  <a:srgbClr val="7030A0"/>
                </a:solidFill>
              </a:rPr>
              <a:t>Оцениваемые параметры  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664742" y="1456404"/>
            <a:ext cx="10860505" cy="1820445"/>
          </a:xfrm>
          <a:prstGeom prst="round2DiagRect">
            <a:avLst/>
          </a:prstGeom>
          <a:solidFill>
            <a:srgbClr val="CCC1DA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i="1" dirty="0">
                <a:solidFill>
                  <a:schemeClr val="tx1"/>
                </a:solidFill>
              </a:rPr>
              <a:t>Большие неблагоприятные кардиальные события (МАСЕ)</a:t>
            </a:r>
            <a:r>
              <a:rPr lang="ru-RU" sz="2400" dirty="0">
                <a:solidFill>
                  <a:schemeClr val="tx1"/>
                </a:solidFill>
              </a:rPr>
              <a:t> - кардиогенная смерть, инфаркт миокарда, повторная </a:t>
            </a:r>
            <a:r>
              <a:rPr lang="ru-RU" sz="2400" dirty="0" err="1">
                <a:solidFill>
                  <a:schemeClr val="tx1"/>
                </a:solidFill>
              </a:rPr>
              <a:t>реваскуляризация</a:t>
            </a:r>
            <a:r>
              <a:rPr lang="ru-RU" sz="2400" dirty="0">
                <a:solidFill>
                  <a:schemeClr val="tx1"/>
                </a:solidFill>
              </a:rPr>
              <a:t> целевого поражения по клиническим показаниям</a:t>
            </a: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664742" y="3843673"/>
            <a:ext cx="10860506" cy="1820445"/>
          </a:xfrm>
          <a:prstGeom prst="round2Diag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</a:rPr>
              <a:t>Тромбоз стента (определенный)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321AC9B-E0E0-E543-88C0-07BC6DBE821D}"/>
              </a:ext>
            </a:extLst>
          </p:cNvPr>
          <p:cNvSpPr/>
          <p:nvPr/>
        </p:nvSpPr>
        <p:spPr>
          <a:xfrm>
            <a:off x="3973937" y="1001186"/>
            <a:ext cx="37975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400" i="1" dirty="0"/>
              <a:t>Первичная конечная точка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D4B893-CA6E-A246-A788-40AB6B5FF2B9}"/>
              </a:ext>
            </a:extLst>
          </p:cNvPr>
          <p:cNvSpPr/>
          <p:nvPr/>
        </p:nvSpPr>
        <p:spPr>
          <a:xfrm>
            <a:off x="3853585" y="3396486"/>
            <a:ext cx="38809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400" i="1" dirty="0"/>
              <a:t>Вторичная конечная точка</a:t>
            </a:r>
          </a:p>
        </p:txBody>
      </p:sp>
    </p:spTree>
    <p:extLst>
      <p:ext uri="{BB962C8B-B14F-4D97-AF65-F5344CB8AC3E}">
        <p14:creationId xmlns:p14="http://schemas.microsoft.com/office/powerpoint/2010/main" val="629791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B5049A1-CB3D-D641-9CC0-0E0778220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3223"/>
            <a:ext cx="10515600" cy="45302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7030A0"/>
                </a:solidFill>
              </a:rPr>
              <a:t>Центры участники (всего 10 центров)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45EC47D-3374-5348-A629-25CC0E72D63B}"/>
              </a:ext>
            </a:extLst>
          </p:cNvPr>
          <p:cNvSpPr/>
          <p:nvPr/>
        </p:nvSpPr>
        <p:spPr>
          <a:xfrm>
            <a:off x="402957" y="917912"/>
            <a:ext cx="1137575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ru-RU" sz="2000" dirty="0"/>
              <a:t>Государственное бюджетное учреждение здравоохранения «Самарский областной клинический кардиологический диспансер»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/>
              <a:t>Государственное автономное учреждение здравоохранения «Республиканская клиническая больница им. Н.А. Семашко» Министерства здравоохранения Республики Бурятия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/>
              <a:t>Государственное бюджетное учреждение здравоохранения «Приморская краевая клиническая больница </a:t>
            </a:r>
            <a:r>
              <a:rPr lang="en-GB" sz="2000" dirty="0"/>
              <a:t>N1»</a:t>
            </a:r>
            <a:endParaRPr lang="ru-RU" sz="2000" dirty="0"/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/>
              <a:t>Государственное бюджетное учреждение здравоохранения Ставропольского края «Ставропольская краевая клиническая больница»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/>
              <a:t>Государственное бюджетное учреждение здравоохранения Ставропольского края «Краевой клинический кардиологический диспансер».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/>
              <a:t> </a:t>
            </a:r>
            <a:r>
              <a:rPr lang="ru-RU" dirty="0"/>
              <a:t>ФГБУ «НМИЦ им. В. А. </a:t>
            </a:r>
            <a:r>
              <a:rPr lang="ru-RU" dirty="0" err="1"/>
              <a:t>Алмазова</a:t>
            </a:r>
            <a:r>
              <a:rPr lang="ru-RU" dirty="0"/>
              <a:t>» Минздрава России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/>
              <a:t>Государственное бюджетное учреждение здравоохранения «Костромская Областная Клиническая Больница имени Е.И. Королева»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/>
              <a:t>Государственное бюджетное учреждение здравоохранения «Городская Клиническая Больница имени В.В. Виноградова ДЗМ»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/>
              <a:t>Государственное бюджетное учреждение здравоохранения города Москвы «Городская клиническая больница № 1 им. </a:t>
            </a:r>
            <a:r>
              <a:rPr lang="ru-RU" sz="2000" dirty="0" err="1"/>
              <a:t>Н.И.Пирогова</a:t>
            </a:r>
            <a:r>
              <a:rPr lang="ru-RU" sz="2000" dirty="0"/>
              <a:t>» Департамента здравоохранения города Москвы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/>
              <a:t>Государственное бюджетное учреждение здравоохранения «Республиканский кардиологический центр». г. Уфа.  </a:t>
            </a:r>
          </a:p>
        </p:txBody>
      </p:sp>
    </p:spTree>
    <p:extLst>
      <p:ext uri="{BB962C8B-B14F-4D97-AF65-F5344CB8AC3E}">
        <p14:creationId xmlns:p14="http://schemas.microsoft.com/office/powerpoint/2010/main" val="3356493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436A2F2-29BB-8C4B-945F-0F21B031550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999" y="244205"/>
            <a:ext cx="4124306" cy="63115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5326B94-7F26-714E-BB9E-21303ADC6C7B}"/>
              </a:ext>
            </a:extLst>
          </p:cNvPr>
          <p:cNvSpPr/>
          <p:nvPr/>
        </p:nvSpPr>
        <p:spPr>
          <a:xfrm>
            <a:off x="4662311" y="5301581"/>
            <a:ext cx="1433689" cy="2464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6BBD502-09CA-5F41-A5A0-79700F2DC0FF}"/>
              </a:ext>
            </a:extLst>
          </p:cNvPr>
          <p:cNvSpPr/>
          <p:nvPr/>
        </p:nvSpPr>
        <p:spPr>
          <a:xfrm>
            <a:off x="6797616" y="5923827"/>
            <a:ext cx="1433689" cy="2464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C398A48-7EFB-B64E-B719-0015B17F7A19}"/>
              </a:ext>
            </a:extLst>
          </p:cNvPr>
          <p:cNvSpPr txBox="1">
            <a:spLocks/>
          </p:cNvSpPr>
          <p:nvPr/>
        </p:nvSpPr>
        <p:spPr>
          <a:xfrm>
            <a:off x="970456" y="128285"/>
            <a:ext cx="11221544" cy="11817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4100" dirty="0">
                <a:solidFill>
                  <a:srgbClr val="7030A0"/>
                </a:solidFill>
                <a:latin typeface="+mn-lt"/>
              </a:rPr>
              <a:t>Сбор данных</a:t>
            </a:r>
            <a:br>
              <a:rPr lang="ru-RU" sz="3600" dirty="0">
                <a:latin typeface="+mn-lt"/>
              </a:rPr>
            </a:br>
            <a:endParaRPr lang="ru-RU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0851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3594833"/>
              </p:ext>
            </p:extLst>
          </p:nvPr>
        </p:nvGraphicFramePr>
        <p:xfrm>
          <a:off x="759240" y="1109014"/>
          <a:ext cx="10894280" cy="50655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39142">
                  <a:extLst>
                    <a:ext uri="{9D8B030D-6E8A-4147-A177-3AD203B41FA5}">
                      <a16:colId xmlns:a16="http://schemas.microsoft.com/office/drawing/2014/main" val="1078549666"/>
                    </a:ext>
                  </a:extLst>
                </a:gridCol>
                <a:gridCol w="4555138">
                  <a:extLst>
                    <a:ext uri="{9D8B030D-6E8A-4147-A177-3AD203B41FA5}">
                      <a16:colId xmlns:a16="http://schemas.microsoft.com/office/drawing/2014/main" val="2113261563"/>
                    </a:ext>
                  </a:extLst>
                </a:gridCol>
              </a:tblGrid>
              <a:tr h="423005"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Общая</a:t>
                      </a:r>
                      <a:r>
                        <a:rPr lang="ru-RU" sz="2800" b="1" baseline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популяция 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Калипсо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n=10503</a:t>
                      </a:r>
                    </a:p>
                  </a:txBody>
                  <a:tcPr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841592"/>
                  </a:ext>
                </a:extLst>
              </a:tr>
              <a:tr h="4271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Средний возраст, лет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61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7 </a:t>
                      </a:r>
                      <a:endParaRPr lang="ru-RU" sz="2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35" marR="56835" marT="0" marB="0" anchor="ctr"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73511"/>
                  </a:ext>
                </a:extLst>
              </a:tr>
              <a:tr h="2388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Мужской</a:t>
                      </a:r>
                      <a:r>
                        <a:rPr lang="ru-RU" sz="2800" b="1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пол</a:t>
                      </a:r>
                      <a:endParaRPr lang="ru-RU" sz="2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</a:t>
                      </a:r>
                      <a:r>
                        <a:rPr lang="en-GB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35" marR="56835" marT="0" marB="0" anchor="ctr"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586718"/>
                  </a:ext>
                </a:extLst>
              </a:tr>
              <a:tr h="4927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Пациенты с ОКС</a:t>
                      </a:r>
                      <a:endParaRPr lang="en-US" sz="2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GB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9%</a:t>
                      </a:r>
                      <a:endParaRPr lang="ru-RU" sz="2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35" marR="56835" marT="0" marB="0" anchor="ctr"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217366"/>
                  </a:ext>
                </a:extLst>
              </a:tr>
              <a:tr h="4618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Многососудистая </a:t>
                      </a:r>
                      <a:r>
                        <a:rPr lang="ru-RU" sz="28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реваскуляризация</a:t>
                      </a: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56835" marR="568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en-GB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35" marR="56835" marT="0" marB="0" anchor="ctr"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336626"/>
                  </a:ext>
                </a:extLst>
              </a:tr>
              <a:tr h="2361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Стентирование</a:t>
                      </a: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ствола ЛКА</a:t>
                      </a:r>
                    </a:p>
                  </a:txBody>
                  <a:tcPr marL="56835" marR="568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GB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35" marR="56835" marT="0" marB="0" anchor="ctr"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721726"/>
                  </a:ext>
                </a:extLst>
              </a:tr>
              <a:tr h="2361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8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Стентирование</a:t>
                      </a: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после </a:t>
                      </a:r>
                      <a:r>
                        <a:rPr lang="ru-RU" sz="28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реканализации</a:t>
                      </a:r>
                      <a:endParaRPr lang="ru-RU" sz="28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хронической окклюзии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35" marR="568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GB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35" marR="56835" marT="0" marB="0" anchor="ctr"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026203"/>
                  </a:ext>
                </a:extLst>
              </a:tr>
            </a:tbl>
          </a:graphicData>
        </a:graphic>
      </p:graphicFrame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D951826-A688-E741-AD2B-26C8E99FE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6701" y="0"/>
            <a:ext cx="10515600" cy="757822"/>
          </a:xfrm>
        </p:spPr>
        <p:txBody>
          <a:bodyPr>
            <a:normAutofit/>
          </a:bodyPr>
          <a:lstStyle/>
          <a:p>
            <a:pPr algn="r"/>
            <a:r>
              <a:rPr lang="ru-RU" sz="3200" dirty="0">
                <a:solidFill>
                  <a:srgbClr val="7030A0"/>
                </a:solidFill>
                <a:latin typeface="+mn-lt"/>
              </a:rPr>
              <a:t>Основные характеристики</a:t>
            </a:r>
            <a:endParaRPr lang="ru-RU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55904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073BFC7-C6E5-A54C-8F4E-D6A22C1649B9}"/>
              </a:ext>
            </a:extLst>
          </p:cNvPr>
          <p:cNvSpPr txBox="1">
            <a:spLocks/>
          </p:cNvSpPr>
          <p:nvPr/>
        </p:nvSpPr>
        <p:spPr>
          <a:xfrm>
            <a:off x="1486701" y="0"/>
            <a:ext cx="10515600" cy="7578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3200" dirty="0">
                <a:solidFill>
                  <a:srgbClr val="7030A0"/>
                </a:solidFill>
                <a:latin typeface="+mn-lt"/>
              </a:rPr>
              <a:t>Основные характеристики (</a:t>
            </a:r>
            <a:r>
              <a:rPr lang="ru-RU" sz="3200" i="1" dirty="0">
                <a:solidFill>
                  <a:srgbClr val="7030A0"/>
                </a:solidFill>
                <a:latin typeface="+mn-lt"/>
              </a:rPr>
              <a:t>продолжение)</a:t>
            </a:r>
            <a:endParaRPr lang="ru-RU" sz="3200" i="1" dirty="0">
              <a:latin typeface="+mn-lt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8837D631-53E1-644D-8D8B-46A66CA795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259748"/>
              </p:ext>
            </p:extLst>
          </p:nvPr>
        </p:nvGraphicFramePr>
        <p:xfrm>
          <a:off x="786287" y="1772036"/>
          <a:ext cx="10894280" cy="33139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39142">
                  <a:extLst>
                    <a:ext uri="{9D8B030D-6E8A-4147-A177-3AD203B41FA5}">
                      <a16:colId xmlns:a16="http://schemas.microsoft.com/office/drawing/2014/main" val="1078549666"/>
                    </a:ext>
                  </a:extLst>
                </a:gridCol>
                <a:gridCol w="4555138">
                  <a:extLst>
                    <a:ext uri="{9D8B030D-6E8A-4147-A177-3AD203B41FA5}">
                      <a16:colId xmlns:a16="http://schemas.microsoft.com/office/drawing/2014/main" val="2113261563"/>
                    </a:ext>
                  </a:extLst>
                </a:gridCol>
              </a:tblGrid>
              <a:tr h="423005"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Общая</a:t>
                      </a:r>
                      <a:r>
                        <a:rPr lang="ru-RU" sz="2800" b="1" baseline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популяция 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Калипсо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n=10503</a:t>
                      </a:r>
                    </a:p>
                  </a:txBody>
                  <a:tcPr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841592"/>
                  </a:ext>
                </a:extLst>
              </a:tr>
              <a:tr h="4271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Общее кол-во имплантированных стентов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</a:rPr>
                        <a:t>13 869 </a:t>
                      </a:r>
                      <a:endParaRPr lang="ru-RU" sz="2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35" marR="56835" marT="0" marB="0" anchor="ctr"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73511"/>
                  </a:ext>
                </a:extLst>
              </a:tr>
              <a:tr h="2388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Среднее кол-во стентов на пациента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1,3</a:t>
                      </a:r>
                    </a:p>
                  </a:txBody>
                  <a:tcPr marL="56835" marR="56835" marT="0" marB="0" anchor="ctr"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586718"/>
                  </a:ext>
                </a:extLst>
              </a:tr>
              <a:tr h="4927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Период наблюдения (средний)</a:t>
                      </a:r>
                      <a:endParaRPr lang="en-US" sz="2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 месяцев</a:t>
                      </a:r>
                    </a:p>
                  </a:txBody>
                  <a:tcPr marL="56835" marR="56835" marT="0" marB="0" anchor="ctr"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217366"/>
                  </a:ext>
                </a:extLst>
              </a:tr>
              <a:tr h="4618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Период наблюдения (максимальный)</a:t>
                      </a:r>
                    </a:p>
                  </a:txBody>
                  <a:tcPr marL="56835" marR="568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 месяцев</a:t>
                      </a:r>
                    </a:p>
                  </a:txBody>
                  <a:tcPr marL="56835" marR="56835" marT="0" marB="0" anchor="ctr"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336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1457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774D50-230E-3345-9425-642F5DD9F0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354" y="2022639"/>
            <a:ext cx="5363121" cy="3485276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AC9B94A-AC83-EF41-8DF6-384E09322C48}"/>
              </a:ext>
            </a:extLst>
          </p:cNvPr>
          <p:cNvSpPr/>
          <p:nvPr/>
        </p:nvSpPr>
        <p:spPr>
          <a:xfrm rot="16200000">
            <a:off x="-1896108" y="3354273"/>
            <a:ext cx="466103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highlight>
                  <a:srgbClr val="FFFFFF"/>
                </a:highlight>
              </a:rPr>
              <a:t>Большое неблагоприятное </a:t>
            </a:r>
          </a:p>
          <a:p>
            <a:pPr algn="ctr"/>
            <a:r>
              <a:rPr lang="ru-RU" b="1" i="1" dirty="0">
                <a:highlight>
                  <a:srgbClr val="FFFFFF"/>
                </a:highlight>
              </a:rPr>
              <a:t>кардиальное событие (</a:t>
            </a:r>
            <a:r>
              <a:rPr lang="en-GB" b="1" i="1" dirty="0">
                <a:highlight>
                  <a:srgbClr val="FFFFFF"/>
                </a:highlight>
                <a:sym typeface="Wingdings" pitchFamily="2" charset="2"/>
              </a:rPr>
              <a:t>%)</a:t>
            </a:r>
            <a:r>
              <a:rPr lang="ru-RU" b="1" i="1" dirty="0">
                <a:highlight>
                  <a:srgbClr val="FFFFFF"/>
                </a:highlight>
              </a:rPr>
              <a:t> </a:t>
            </a:r>
            <a:endParaRPr lang="ru-RU" dirty="0">
              <a:highlight>
                <a:srgbClr val="FFFFFF"/>
              </a:highlight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87B9956-0AB7-264F-AA2F-8161A0D672C4}"/>
              </a:ext>
            </a:extLst>
          </p:cNvPr>
          <p:cNvSpPr/>
          <p:nvPr/>
        </p:nvSpPr>
        <p:spPr>
          <a:xfrm>
            <a:off x="3541844" y="5631624"/>
            <a:ext cx="466103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highlight>
                  <a:srgbClr val="FFFFFF"/>
                </a:highlight>
              </a:rPr>
              <a:t>Время от процедуры (</a:t>
            </a:r>
            <a:r>
              <a:rPr lang="ru-RU" b="1" i="1" dirty="0" err="1">
                <a:highlight>
                  <a:srgbClr val="FFFFFF"/>
                </a:highlight>
              </a:rPr>
              <a:t>мес</a:t>
            </a:r>
            <a:r>
              <a:rPr lang="en-GB" b="1" i="1" dirty="0">
                <a:highlight>
                  <a:srgbClr val="FFFFFF"/>
                </a:highlight>
                <a:sym typeface="Wingdings" pitchFamily="2" charset="2"/>
              </a:rPr>
              <a:t>)</a:t>
            </a:r>
            <a:r>
              <a:rPr lang="ru-RU" b="1" i="1" dirty="0">
                <a:highlight>
                  <a:srgbClr val="FFFFFF"/>
                </a:highlight>
              </a:rPr>
              <a:t> </a:t>
            </a:r>
            <a:endParaRPr lang="ru-RU" dirty="0">
              <a:highlight>
                <a:srgbClr val="FFFFFF"/>
              </a:highligh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D6EA3E-D636-5548-A4B9-0C9900E1E6F2}"/>
              </a:ext>
            </a:extLst>
          </p:cNvPr>
          <p:cNvSpPr txBox="1"/>
          <p:nvPr/>
        </p:nvSpPr>
        <p:spPr>
          <a:xfrm>
            <a:off x="6001291" y="418226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4,0</a:t>
            </a:r>
            <a:r>
              <a:rPr lang="en-GB" sz="2400" b="1" dirty="0">
                <a:solidFill>
                  <a:srgbClr val="0070C0"/>
                </a:solidFill>
              </a:rPr>
              <a:t>%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B60A20-8F1D-7C47-8F53-10BF32FA96BB}"/>
              </a:ext>
            </a:extLst>
          </p:cNvPr>
          <p:cNvSpPr txBox="1"/>
          <p:nvPr/>
        </p:nvSpPr>
        <p:spPr>
          <a:xfrm>
            <a:off x="10835374" y="417978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7,4</a:t>
            </a:r>
            <a:r>
              <a:rPr lang="en-GB" sz="2400" b="1" dirty="0">
                <a:solidFill>
                  <a:srgbClr val="0070C0"/>
                </a:solidFill>
              </a:rPr>
              <a:t>%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7" name="Заголовок 16">
            <a:extLst>
              <a:ext uri="{FF2B5EF4-FFF2-40B4-BE49-F238E27FC236}">
                <a16:creationId xmlns:a16="http://schemas.microsoft.com/office/drawing/2014/main" id="{A8E19585-AA9C-204E-AF2A-F58A6554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883" y="1417976"/>
            <a:ext cx="10515600" cy="3706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/>
              <a:t>Время до первого события в течении первого года и в период времени от 1 года до 5 лет</a:t>
            </a:r>
            <a:br>
              <a:rPr lang="en-GB" dirty="0"/>
            </a:br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443729E-73FE-674D-8E03-22B7F885BADF}"/>
              </a:ext>
            </a:extLst>
          </p:cNvPr>
          <p:cNvSpPr/>
          <p:nvPr/>
        </p:nvSpPr>
        <p:spPr>
          <a:xfrm>
            <a:off x="120767" y="1818042"/>
            <a:ext cx="11605068" cy="41829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0DF3EBF-6E37-BE42-A1EE-CA086E9A9151}"/>
              </a:ext>
            </a:extLst>
          </p:cNvPr>
          <p:cNvSpPr txBox="1">
            <a:spLocks/>
          </p:cNvSpPr>
          <p:nvPr/>
        </p:nvSpPr>
        <p:spPr>
          <a:xfrm>
            <a:off x="1418216" y="165726"/>
            <a:ext cx="10515600" cy="515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dirty="0">
                <a:solidFill>
                  <a:srgbClr val="7030A0"/>
                </a:solidFill>
              </a:rPr>
              <a:t>Результаты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BD983C1-10EC-114E-AD42-18D6EB8A6A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51" y="2022640"/>
            <a:ext cx="5302140" cy="3462854"/>
          </a:xfrm>
          <a:prstGeom prst="rect">
            <a:avLst/>
          </a:prstGeom>
        </p:spPr>
      </p:pic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9E058513-2410-F046-A108-C2C397EBA8EF}"/>
              </a:ext>
            </a:extLst>
          </p:cNvPr>
          <p:cNvCxnSpPr>
            <a:cxnSpLocks/>
          </p:cNvCxnSpPr>
          <p:nvPr/>
        </p:nvCxnSpPr>
        <p:spPr>
          <a:xfrm>
            <a:off x="5973080" y="2022639"/>
            <a:ext cx="0" cy="3216334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572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B9854E6-ABCB-5F43-A031-A0A91C553F3E}"/>
              </a:ext>
            </a:extLst>
          </p:cNvPr>
          <p:cNvSpPr txBox="1">
            <a:spLocks/>
          </p:cNvSpPr>
          <p:nvPr/>
        </p:nvSpPr>
        <p:spPr>
          <a:xfrm>
            <a:off x="1428750" y="220453"/>
            <a:ext cx="10515600" cy="515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dirty="0">
                <a:solidFill>
                  <a:srgbClr val="7030A0"/>
                </a:solidFill>
              </a:rPr>
              <a:t>Первичная конечная точка (компоненты)</a:t>
            </a:r>
          </a:p>
        </p:txBody>
      </p:sp>
      <p:graphicFrame>
        <p:nvGraphicFramePr>
          <p:cNvPr id="5" name="Объект 6">
            <a:extLst>
              <a:ext uri="{FF2B5EF4-FFF2-40B4-BE49-F238E27FC236}">
                <a16:creationId xmlns:a16="http://schemas.microsoft.com/office/drawing/2014/main" id="{6ACBA31A-2F3F-E74D-95FA-1E21C77D2B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4967226"/>
              </p:ext>
            </p:extLst>
          </p:nvPr>
        </p:nvGraphicFramePr>
        <p:xfrm>
          <a:off x="901679" y="919367"/>
          <a:ext cx="10388642" cy="57181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674720">
                  <a:extLst>
                    <a:ext uri="{9D8B030D-6E8A-4147-A177-3AD203B41FA5}">
                      <a16:colId xmlns:a16="http://schemas.microsoft.com/office/drawing/2014/main" val="2066894118"/>
                    </a:ext>
                  </a:extLst>
                </a:gridCol>
                <a:gridCol w="2356961">
                  <a:extLst>
                    <a:ext uri="{9D8B030D-6E8A-4147-A177-3AD203B41FA5}">
                      <a16:colId xmlns:a16="http://schemas.microsoft.com/office/drawing/2014/main" val="4032155411"/>
                    </a:ext>
                  </a:extLst>
                </a:gridCol>
                <a:gridCol w="2356961">
                  <a:extLst>
                    <a:ext uri="{9D8B030D-6E8A-4147-A177-3AD203B41FA5}">
                      <a16:colId xmlns:a16="http://schemas.microsoft.com/office/drawing/2014/main" val="2578671988"/>
                    </a:ext>
                  </a:extLst>
                </a:gridCol>
              </a:tblGrid>
              <a:tr h="12022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                  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                      Группа наблюдения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Период наблюдения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месяцев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(10503)</a:t>
                      </a:r>
                    </a:p>
                  </a:txBody>
                  <a:tcPr marL="25914" marR="25914" marT="0" marB="0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Период наблюдения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1-5 лет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(9565)</a:t>
                      </a:r>
                    </a:p>
                  </a:txBody>
                  <a:tcPr marL="25914" marR="25914" marT="0" marB="0"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714395"/>
                  </a:ext>
                </a:extLst>
              </a:tr>
              <a:tr h="7557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МАСЕ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4,0</a:t>
                      </a:r>
                      <a:r>
                        <a:rPr lang="en-GB" sz="1800" dirty="0">
                          <a:effectLst/>
                          <a:latin typeface="+mj-lt"/>
                        </a:rPr>
                        <a:t>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7,4</a:t>
                      </a:r>
                      <a:r>
                        <a:rPr lang="en-GB" sz="1800" dirty="0">
                          <a:effectLst/>
                          <a:latin typeface="+mj-lt"/>
                        </a:rPr>
                        <a:t>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853425"/>
                  </a:ext>
                </a:extLst>
              </a:tr>
              <a:tr h="8982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Кардиальная смерть </a:t>
                      </a:r>
                    </a:p>
                  </a:txBody>
                  <a:tcPr marL="25914" marR="25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1,0</a:t>
                      </a:r>
                      <a:r>
                        <a:rPr lang="en-GB" sz="1800" dirty="0">
                          <a:effectLst/>
                          <a:latin typeface="+mj-lt"/>
                        </a:rPr>
                        <a:t>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>
                        <a:effectLst/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2,3</a:t>
                      </a:r>
                      <a:r>
                        <a:rPr lang="en-GB" sz="1800" dirty="0">
                          <a:effectLst/>
                          <a:latin typeface="+mj-lt"/>
                        </a:rPr>
                        <a:t>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3526866"/>
                  </a:ext>
                </a:extLst>
              </a:tr>
              <a:tr h="5943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effectLst/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Инфаркт миокарда 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2,5%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3%</a:t>
                      </a:r>
                    </a:p>
                  </a:txBody>
                  <a:tcPr marL="25914" marR="25914" marT="0" marB="0" anchor="ctr"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433987"/>
                  </a:ext>
                </a:extLst>
              </a:tr>
              <a:tr h="7181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Повторная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реваскуляризация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1,6%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3,1%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776307"/>
                  </a:ext>
                </a:extLst>
              </a:tr>
              <a:tr h="8521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Тромбоз стента </a:t>
                      </a:r>
                    </a:p>
                  </a:txBody>
                  <a:tcPr marL="25914" marR="2591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0,8%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effectLst/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0,3%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effectLst/>
                        <a:latin typeface="+mj-lt"/>
                      </a:endParaRPr>
                    </a:p>
                  </a:txBody>
                  <a:tcPr marL="25914" marR="25914" marT="0" marB="0" anchor="ctr"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262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4171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504114-22A2-C545-A598-AF3B8B70E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379" y="2386430"/>
            <a:ext cx="10515600" cy="1325563"/>
          </a:xfrm>
        </p:spPr>
        <p:txBody>
          <a:bodyPr/>
          <a:lstStyle/>
          <a:p>
            <a:r>
              <a:rPr lang="ru-RU" dirty="0"/>
              <a:t>Сравнение с данными международных исследований</a:t>
            </a:r>
          </a:p>
        </p:txBody>
      </p:sp>
    </p:spTree>
    <p:extLst>
      <p:ext uri="{BB962C8B-B14F-4D97-AF65-F5344CB8AC3E}">
        <p14:creationId xmlns:p14="http://schemas.microsoft.com/office/powerpoint/2010/main" val="2536736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C4684D-ACB4-1D4B-8315-5598B06E4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592" y="379393"/>
            <a:ext cx="10515600" cy="925493"/>
          </a:xfrm>
        </p:spPr>
        <p:txBody>
          <a:bodyPr/>
          <a:lstStyle/>
          <a:p>
            <a:r>
              <a:rPr lang="ru-RU" dirty="0"/>
              <a:t>Данные для сравнения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085485-34EA-404D-B484-708DFB37E1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92" y="1446232"/>
            <a:ext cx="3889047" cy="5032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12A3461-837D-3440-B039-E8A9E036FE0E}"/>
              </a:ext>
            </a:extLst>
          </p:cNvPr>
          <p:cNvSpPr/>
          <p:nvPr/>
        </p:nvSpPr>
        <p:spPr>
          <a:xfrm>
            <a:off x="4678974" y="1761816"/>
            <a:ext cx="751302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ea typeface="Calibri" panose="020F0502020204030204" pitchFamily="34" charset="0"/>
              </a:rPr>
              <a:t>Мета-Анализ </a:t>
            </a:r>
          </a:p>
          <a:p>
            <a:pPr algn="ctr"/>
            <a:r>
              <a:rPr lang="ru-RU" sz="2800" dirty="0">
                <a:ea typeface="Calibri" panose="020F0502020204030204" pitchFamily="34" charset="0"/>
              </a:rPr>
              <a:t>19 исследований включающих </a:t>
            </a:r>
          </a:p>
          <a:p>
            <a:pPr algn="ctr"/>
            <a:r>
              <a:rPr lang="ru-RU" sz="2800" dirty="0">
                <a:ea typeface="Calibri" panose="020F0502020204030204" pitchFamily="34" charset="0"/>
              </a:rPr>
              <a:t>25 000 пациентов</a:t>
            </a:r>
            <a:r>
              <a:rPr lang="ru-RU" sz="2800" dirty="0"/>
              <a:t> </a:t>
            </a:r>
          </a:p>
          <a:p>
            <a:pPr algn="ctr"/>
            <a:r>
              <a:rPr lang="ru-RU" sz="2800" b="1" dirty="0"/>
              <a:t>Устройства исследования:  </a:t>
            </a:r>
          </a:p>
          <a:p>
            <a:pPr algn="ctr"/>
            <a:r>
              <a:rPr lang="en-GB" sz="2800" dirty="0"/>
              <a:t>DES </a:t>
            </a:r>
            <a:r>
              <a:rPr lang="ru-RU" sz="2800" dirty="0"/>
              <a:t>1 и 2 поколения, </a:t>
            </a:r>
            <a:r>
              <a:rPr lang="en-GB" sz="2800" dirty="0"/>
              <a:t>BMS</a:t>
            </a:r>
            <a:endParaRPr lang="ru-RU" sz="2800" dirty="0"/>
          </a:p>
          <a:p>
            <a:pPr algn="ctr"/>
            <a:r>
              <a:rPr lang="ru-RU" sz="2800" b="1" dirty="0"/>
              <a:t>Оцениваемые параметры:</a:t>
            </a:r>
          </a:p>
          <a:p>
            <a:pPr algn="ctr"/>
            <a:r>
              <a:rPr lang="en-GB" sz="2800" dirty="0"/>
              <a:t>MACE</a:t>
            </a:r>
            <a:r>
              <a:rPr lang="ru-RU" sz="2800" dirty="0"/>
              <a:t>, </a:t>
            </a:r>
            <a:r>
              <a:rPr lang="en-GB" sz="2800" dirty="0"/>
              <a:t>TLF</a:t>
            </a:r>
            <a:endParaRPr lang="ru-RU" sz="2800" dirty="0"/>
          </a:p>
          <a:p>
            <a:pPr algn="ctr"/>
            <a:r>
              <a:rPr lang="ru-RU" sz="2800" b="1" dirty="0"/>
              <a:t>Срок наблюдения:</a:t>
            </a:r>
          </a:p>
          <a:p>
            <a:pPr algn="ctr"/>
            <a:r>
              <a:rPr lang="ru-RU" sz="2800" dirty="0"/>
              <a:t>- до 1 года</a:t>
            </a:r>
          </a:p>
          <a:p>
            <a:pPr algn="ctr"/>
            <a:r>
              <a:rPr lang="ru-RU" sz="2800" dirty="0"/>
              <a:t> - от 1 года до 5 лет</a:t>
            </a:r>
          </a:p>
          <a:p>
            <a:pPr algn="ctr"/>
            <a:endParaRPr lang="ru-RU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96155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6FBE94-DBD6-B140-BF9F-EF0AC48CF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867" y="-234217"/>
            <a:ext cx="10515600" cy="1169030"/>
          </a:xfrm>
        </p:spPr>
        <p:txBody>
          <a:bodyPr>
            <a:noAutofit/>
          </a:bodyPr>
          <a:lstStyle/>
          <a:p>
            <a:r>
              <a:rPr lang="ru-RU" sz="3600" b="1" i="1" dirty="0"/>
              <a:t>Результаты мета-анализа</a:t>
            </a:r>
            <a:endParaRPr lang="ru-RU" sz="3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576AEA-9FCE-B344-85AE-E28580A1B0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596357"/>
            <a:ext cx="8043333" cy="4934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031463A-DF80-1F4B-9637-BD7CE0A1BC4C}"/>
              </a:ext>
            </a:extLst>
          </p:cNvPr>
          <p:cNvSpPr/>
          <p:nvPr/>
        </p:nvSpPr>
        <p:spPr>
          <a:xfrm rot="16200000">
            <a:off x="-68485" y="2800058"/>
            <a:ext cx="466103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highlight>
                  <a:srgbClr val="FFFFFF"/>
                </a:highlight>
              </a:rPr>
              <a:t>Большое неблагоприятное </a:t>
            </a:r>
          </a:p>
          <a:p>
            <a:pPr algn="ctr"/>
            <a:r>
              <a:rPr lang="ru-RU" b="1" i="1" dirty="0">
                <a:highlight>
                  <a:srgbClr val="FFFFFF"/>
                </a:highlight>
              </a:rPr>
              <a:t>кардиальное событие (</a:t>
            </a:r>
            <a:r>
              <a:rPr lang="en-GB" b="1" i="1" dirty="0">
                <a:highlight>
                  <a:srgbClr val="FFFFFF"/>
                </a:highlight>
                <a:sym typeface="Wingdings" pitchFamily="2" charset="2"/>
              </a:rPr>
              <a:t>%)</a:t>
            </a:r>
            <a:r>
              <a:rPr lang="ru-RU" b="1" i="1" dirty="0">
                <a:highlight>
                  <a:srgbClr val="FFFFFF"/>
                </a:highlight>
              </a:rPr>
              <a:t> </a:t>
            </a:r>
            <a:endParaRPr lang="ru-RU" dirty="0">
              <a:highlight>
                <a:srgbClr val="FFFFFF"/>
              </a:highlight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C8D1A71-DD02-664B-8099-CE48C1AD199B}"/>
              </a:ext>
            </a:extLst>
          </p:cNvPr>
          <p:cNvSpPr/>
          <p:nvPr/>
        </p:nvSpPr>
        <p:spPr>
          <a:xfrm>
            <a:off x="3900947" y="5243678"/>
            <a:ext cx="466103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highlight>
                  <a:srgbClr val="FFFFFF"/>
                </a:highlight>
              </a:rPr>
              <a:t>Время от процедуры (</a:t>
            </a:r>
            <a:r>
              <a:rPr lang="ru-RU" b="1" i="1" dirty="0" err="1">
                <a:highlight>
                  <a:srgbClr val="FFFFFF"/>
                </a:highlight>
              </a:rPr>
              <a:t>мес</a:t>
            </a:r>
            <a:r>
              <a:rPr lang="en-GB" b="1" i="1" dirty="0">
                <a:highlight>
                  <a:srgbClr val="FFFFFF"/>
                </a:highlight>
                <a:sym typeface="Wingdings" pitchFamily="2" charset="2"/>
              </a:rPr>
              <a:t>)</a:t>
            </a:r>
            <a:r>
              <a:rPr lang="ru-RU" b="1" i="1" dirty="0">
                <a:highlight>
                  <a:srgbClr val="FFFFFF"/>
                </a:highlight>
              </a:rPr>
              <a:t> </a:t>
            </a:r>
            <a:endParaRPr lang="ru-RU" dirty="0">
              <a:highlight>
                <a:srgbClr val="FFFFFF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CADBD9-9FAC-B64B-85F4-C47F3B7105CE}"/>
              </a:ext>
            </a:extLst>
          </p:cNvPr>
          <p:cNvSpPr txBox="1"/>
          <p:nvPr/>
        </p:nvSpPr>
        <p:spPr>
          <a:xfrm>
            <a:off x="3756680" y="5904151"/>
            <a:ext cx="629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Голометаллический</a:t>
            </a:r>
            <a:r>
              <a:rPr lang="ru-RU" dirty="0"/>
              <a:t> </a:t>
            </a:r>
            <a:r>
              <a:rPr lang="ru-RU" dirty="0" err="1"/>
              <a:t>стент</a:t>
            </a:r>
            <a:r>
              <a:rPr lang="ru-RU" dirty="0"/>
              <a:t> (ГМС)</a:t>
            </a:r>
          </a:p>
          <a:p>
            <a:r>
              <a:rPr lang="ru-RU" dirty="0" err="1"/>
              <a:t>Стент</a:t>
            </a:r>
            <a:r>
              <a:rPr lang="ru-RU" dirty="0"/>
              <a:t> с лекарственным покрытием первого поколения (СЛП1)</a:t>
            </a:r>
          </a:p>
          <a:p>
            <a:r>
              <a:rPr lang="ru-RU" dirty="0" err="1"/>
              <a:t>Стент</a:t>
            </a:r>
            <a:r>
              <a:rPr lang="ru-RU" dirty="0"/>
              <a:t> с лекарственным покрытием второго поколения (СЛП 2)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239943C2-69D5-0149-8011-49DD14F23DCF}"/>
              </a:ext>
            </a:extLst>
          </p:cNvPr>
          <p:cNvCxnSpPr/>
          <p:nvPr/>
        </p:nvCxnSpPr>
        <p:spPr>
          <a:xfrm>
            <a:off x="2510367" y="6126885"/>
            <a:ext cx="1142999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21EBA061-A658-FD47-B053-065B863452AA}"/>
              </a:ext>
            </a:extLst>
          </p:cNvPr>
          <p:cNvCxnSpPr/>
          <p:nvPr/>
        </p:nvCxnSpPr>
        <p:spPr>
          <a:xfrm>
            <a:off x="2510365" y="6398565"/>
            <a:ext cx="114299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B7D92EEC-22DC-FC4B-AFE3-E2B94BC2E605}"/>
              </a:ext>
            </a:extLst>
          </p:cNvPr>
          <p:cNvCxnSpPr/>
          <p:nvPr/>
        </p:nvCxnSpPr>
        <p:spPr>
          <a:xfrm>
            <a:off x="2510365" y="6665770"/>
            <a:ext cx="114299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49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EC4BEB8-F679-234D-BEAE-C8A8ACA28C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392351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984F2FF-BB42-6543-A106-97DA9C7C8960}"/>
              </a:ext>
            </a:extLst>
          </p:cNvPr>
          <p:cNvSpPr txBox="1"/>
          <p:nvPr/>
        </p:nvSpPr>
        <p:spPr>
          <a:xfrm>
            <a:off x="3867546" y="429924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5,</a:t>
            </a:r>
            <a:r>
              <a:rPr lang="en-GB" sz="2400" b="1" dirty="0"/>
              <a:t>1%</a:t>
            </a:r>
            <a:endParaRPr lang="ru-RU" sz="2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0D6978-C10B-2E48-A15D-A079C5507494}"/>
              </a:ext>
            </a:extLst>
          </p:cNvPr>
          <p:cNvSpPr txBox="1"/>
          <p:nvPr/>
        </p:nvSpPr>
        <p:spPr>
          <a:xfrm>
            <a:off x="1831059" y="441160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4,0</a:t>
            </a:r>
            <a:r>
              <a:rPr lang="en-GB" sz="2400" b="1" dirty="0"/>
              <a:t>%</a:t>
            </a:r>
            <a:endParaRPr lang="ru-RU" sz="24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B723F8-B843-864F-BD3D-0FA27AA2E94F}"/>
              </a:ext>
            </a:extLst>
          </p:cNvPr>
          <p:cNvSpPr txBox="1"/>
          <p:nvPr/>
        </p:nvSpPr>
        <p:spPr>
          <a:xfrm>
            <a:off x="5807212" y="3770461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8</a:t>
            </a:r>
            <a:r>
              <a:rPr lang="ru-RU" sz="2400" b="1" dirty="0"/>
              <a:t>,</a:t>
            </a:r>
            <a:r>
              <a:rPr lang="en-GB" sz="2400" b="1" dirty="0"/>
              <a:t>2%</a:t>
            </a:r>
            <a:endParaRPr lang="ru-RU" sz="24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4CF56F-87F0-C846-A6D8-B2BB38F6D482}"/>
              </a:ext>
            </a:extLst>
          </p:cNvPr>
          <p:cNvSpPr txBox="1"/>
          <p:nvPr/>
        </p:nvSpPr>
        <p:spPr>
          <a:xfrm>
            <a:off x="7753992" y="1970768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17</a:t>
            </a:r>
            <a:r>
              <a:rPr lang="ru-RU" sz="2400" b="1" dirty="0"/>
              <a:t>,</a:t>
            </a:r>
            <a:r>
              <a:rPr lang="en-GB" sz="2400" b="1" dirty="0"/>
              <a:t>9%</a:t>
            </a:r>
            <a:endParaRPr lang="ru-RU" sz="2400" b="1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B924598-3A12-964D-BC6D-A58216A88458}"/>
              </a:ext>
            </a:extLst>
          </p:cNvPr>
          <p:cNvSpPr txBox="1">
            <a:spLocks/>
          </p:cNvSpPr>
          <p:nvPr/>
        </p:nvSpPr>
        <p:spPr>
          <a:xfrm>
            <a:off x="838200" y="21080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/>
              <a:t>Серьезные неблагоприятные кардиальные события (МАСЕ) </a:t>
            </a:r>
            <a:br>
              <a:rPr lang="ru-RU" sz="4000" dirty="0"/>
            </a:br>
            <a:r>
              <a:rPr lang="ru-RU" sz="4000" dirty="0"/>
              <a:t>Период наблюдения: 12 месяцев</a:t>
            </a:r>
          </a:p>
        </p:txBody>
      </p:sp>
    </p:spTree>
    <p:extLst>
      <p:ext uri="{BB962C8B-B14F-4D97-AF65-F5344CB8AC3E}">
        <p14:creationId xmlns:p14="http://schemas.microsoft.com/office/powerpoint/2010/main" val="2298901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73402-A905-DF4B-B75B-FA29EC46A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6488"/>
            <a:ext cx="10515600" cy="1325563"/>
          </a:xfrm>
        </p:spPr>
        <p:txBody>
          <a:bodyPr>
            <a:noAutofit/>
          </a:bodyPr>
          <a:lstStyle/>
          <a:p>
            <a:r>
              <a:rPr lang="ru-RU" sz="4000" dirty="0"/>
              <a:t>Серьезные неблагоприятные кардиальные события (МАСЕ) </a:t>
            </a:r>
            <a:br>
              <a:rPr lang="ru-RU" sz="4000" dirty="0"/>
            </a:br>
            <a:r>
              <a:rPr lang="ru-RU" sz="4000" dirty="0"/>
              <a:t>Период наблюдения: 1 год - 5 лет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EC4BEB8-F679-234D-BEAE-C8A8ACA28C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50145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984F2FF-BB42-6543-A106-97DA9C7C8960}"/>
              </a:ext>
            </a:extLst>
          </p:cNvPr>
          <p:cNvSpPr txBox="1"/>
          <p:nvPr/>
        </p:nvSpPr>
        <p:spPr>
          <a:xfrm>
            <a:off x="4681398" y="268823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8,3</a:t>
            </a:r>
            <a:r>
              <a:rPr lang="en-GB" sz="2400" b="1" dirty="0"/>
              <a:t>%</a:t>
            </a:r>
            <a:endParaRPr lang="ru-RU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A69D40-BB1D-7340-80E7-CE073D6568BC}"/>
              </a:ext>
            </a:extLst>
          </p:cNvPr>
          <p:cNvSpPr txBox="1"/>
          <p:nvPr/>
        </p:nvSpPr>
        <p:spPr>
          <a:xfrm>
            <a:off x="4114800" y="-180545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5,4</a:t>
            </a:r>
            <a:r>
              <a:rPr lang="en-GB" sz="2400" b="1" dirty="0"/>
              <a:t>%</a:t>
            </a:r>
            <a:endParaRPr lang="ru-RU" sz="2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0D6978-C10B-2E48-A15D-A079C5507494}"/>
              </a:ext>
            </a:extLst>
          </p:cNvPr>
          <p:cNvSpPr txBox="1"/>
          <p:nvPr/>
        </p:nvSpPr>
        <p:spPr>
          <a:xfrm>
            <a:off x="2109050" y="2967335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7,4</a:t>
            </a:r>
            <a:r>
              <a:rPr lang="en-GB" sz="2400" b="1" dirty="0"/>
              <a:t>%</a:t>
            </a:r>
            <a:endParaRPr lang="ru-RU" sz="24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B723F8-B843-864F-BD3D-0FA27AA2E94F}"/>
              </a:ext>
            </a:extLst>
          </p:cNvPr>
          <p:cNvSpPr txBox="1"/>
          <p:nvPr/>
        </p:nvSpPr>
        <p:spPr>
          <a:xfrm>
            <a:off x="7217380" y="222657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9,7</a:t>
            </a:r>
            <a:r>
              <a:rPr lang="en-GB" sz="2400" b="1" dirty="0"/>
              <a:t>%</a:t>
            </a:r>
            <a:endParaRPr lang="ru-RU" sz="24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4CF56F-87F0-C846-A6D8-B2BB38F6D482}"/>
              </a:ext>
            </a:extLst>
          </p:cNvPr>
          <p:cNvSpPr txBox="1"/>
          <p:nvPr/>
        </p:nvSpPr>
        <p:spPr>
          <a:xfrm>
            <a:off x="9753362" y="1825625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1</a:t>
            </a:r>
            <a:r>
              <a:rPr lang="ru-RU" sz="2400" b="1" dirty="0"/>
              <a:t>1</a:t>
            </a:r>
            <a:r>
              <a:rPr lang="en-GB" sz="2400" b="1" dirty="0"/>
              <a:t>%</a:t>
            </a:r>
            <a:endParaRPr lang="ru-RU" sz="24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12BEF8-803E-2842-AE55-F27D817261CE}"/>
              </a:ext>
            </a:extLst>
          </p:cNvPr>
          <p:cNvSpPr txBox="1"/>
          <p:nvPr/>
        </p:nvSpPr>
        <p:spPr>
          <a:xfrm>
            <a:off x="2788933" y="3563937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+2,9</a:t>
            </a:r>
            <a:r>
              <a:rPr lang="en-GB" sz="2400" b="1" dirty="0">
                <a:solidFill>
                  <a:srgbClr val="C00000"/>
                </a:solidFill>
              </a:rPr>
              <a:t>%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470A09-4AE1-8447-BCF1-4F29454A9FFC}"/>
              </a:ext>
            </a:extLst>
          </p:cNvPr>
          <p:cNvSpPr txBox="1"/>
          <p:nvPr/>
        </p:nvSpPr>
        <p:spPr>
          <a:xfrm>
            <a:off x="5308139" y="3054008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+3,2</a:t>
            </a:r>
            <a:r>
              <a:rPr lang="en-GB" sz="2400" b="1" dirty="0">
                <a:solidFill>
                  <a:srgbClr val="C00000"/>
                </a:solidFill>
              </a:rPr>
              <a:t>%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93402F-BB67-7D4B-BA20-5AC42F94E892}"/>
              </a:ext>
            </a:extLst>
          </p:cNvPr>
          <p:cNvSpPr txBox="1"/>
          <p:nvPr/>
        </p:nvSpPr>
        <p:spPr>
          <a:xfrm>
            <a:off x="7827345" y="2688238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+1,5</a:t>
            </a:r>
            <a:r>
              <a:rPr lang="en-GB" sz="2400" b="1" dirty="0">
                <a:solidFill>
                  <a:srgbClr val="C00000"/>
                </a:solidFill>
              </a:rPr>
              <a:t>%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F20B9B-E212-FA4F-A31A-EF75FF762B23}"/>
              </a:ext>
            </a:extLst>
          </p:cNvPr>
          <p:cNvSpPr txBox="1"/>
          <p:nvPr/>
        </p:nvSpPr>
        <p:spPr>
          <a:xfrm>
            <a:off x="10346551" y="2287290"/>
            <a:ext cx="894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-6,9</a:t>
            </a:r>
            <a:r>
              <a:rPr lang="en-GB" sz="2400" b="1" dirty="0">
                <a:solidFill>
                  <a:srgbClr val="C00000"/>
                </a:solidFill>
              </a:rPr>
              <a:t>%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7451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6">
            <a:extLst>
              <a:ext uri="{FF2B5EF4-FFF2-40B4-BE49-F238E27FC236}">
                <a16:creationId xmlns:a16="http://schemas.microsoft.com/office/drawing/2014/main" id="{3632E553-5913-4C93-8759-B72D411114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2703517"/>
              </p:ext>
            </p:extLst>
          </p:nvPr>
        </p:nvGraphicFramePr>
        <p:xfrm>
          <a:off x="1256807" y="907779"/>
          <a:ext cx="10020791" cy="582111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903648">
                  <a:extLst>
                    <a:ext uri="{9D8B030D-6E8A-4147-A177-3AD203B41FA5}">
                      <a16:colId xmlns:a16="http://schemas.microsoft.com/office/drawing/2014/main" val="2066894118"/>
                    </a:ext>
                  </a:extLst>
                </a:gridCol>
                <a:gridCol w="1621357">
                  <a:extLst>
                    <a:ext uri="{9D8B030D-6E8A-4147-A177-3AD203B41FA5}">
                      <a16:colId xmlns:a16="http://schemas.microsoft.com/office/drawing/2014/main" val="4032155411"/>
                    </a:ext>
                  </a:extLst>
                </a:gridCol>
                <a:gridCol w="1621357">
                  <a:extLst>
                    <a:ext uri="{9D8B030D-6E8A-4147-A177-3AD203B41FA5}">
                      <a16:colId xmlns:a16="http://schemas.microsoft.com/office/drawing/2014/main" val="2578671988"/>
                    </a:ext>
                  </a:extLst>
                </a:gridCol>
                <a:gridCol w="1600221">
                  <a:extLst>
                    <a:ext uri="{9D8B030D-6E8A-4147-A177-3AD203B41FA5}">
                      <a16:colId xmlns:a16="http://schemas.microsoft.com/office/drawing/2014/main" val="3600857543"/>
                    </a:ext>
                  </a:extLst>
                </a:gridCol>
                <a:gridCol w="1274208">
                  <a:extLst>
                    <a:ext uri="{9D8B030D-6E8A-4147-A177-3AD203B41FA5}">
                      <a16:colId xmlns:a16="http://schemas.microsoft.com/office/drawing/2014/main" val="827586925"/>
                    </a:ext>
                  </a:extLst>
                </a:gridCol>
              </a:tblGrid>
              <a:tr h="10403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                  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                      Группа наблюдения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Регистр Калипсо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n=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10503)</a:t>
                      </a:r>
                    </a:p>
                  </a:txBody>
                  <a:tcPr marL="25914" marR="25914" marT="0" marB="0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СЛП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второе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Поколение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n=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13380)</a:t>
                      </a:r>
                      <a:r>
                        <a:rPr lang="ru-RU" dirty="0">
                          <a:effectLst/>
                        </a:rPr>
                        <a:t>  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СЛП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первое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Поколение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n=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7934)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ГМС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n=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3 718)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>
                    <a:solidFill>
                      <a:srgbClr val="51A2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714395"/>
                  </a:ext>
                </a:extLst>
              </a:tr>
              <a:tr h="6935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МАСЕ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4,0</a:t>
                      </a:r>
                      <a:r>
                        <a:rPr lang="en-GB" sz="1800" dirty="0">
                          <a:effectLst/>
                          <a:latin typeface="+mj-lt"/>
                        </a:rPr>
                        <a:t>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5,1</a:t>
                      </a:r>
                      <a:r>
                        <a:rPr lang="en-GB" sz="1800" dirty="0">
                          <a:effectLst/>
                          <a:latin typeface="+mj-lt"/>
                        </a:rPr>
                        <a:t>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8,2</a:t>
                      </a:r>
                      <a:r>
                        <a:rPr lang="en-GB" sz="1800" dirty="0">
                          <a:effectLst/>
                          <a:latin typeface="+mj-lt"/>
                        </a:rPr>
                        <a:t>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17,9</a:t>
                      </a:r>
                      <a:r>
                        <a:rPr lang="en-GB" sz="1800" dirty="0">
                          <a:effectLst/>
                          <a:latin typeface="+mj-lt"/>
                        </a:rPr>
                        <a:t>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853425"/>
                  </a:ext>
                </a:extLst>
              </a:tr>
              <a:tr h="6935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Кардиальная смерть </a:t>
                      </a:r>
                    </a:p>
                  </a:txBody>
                  <a:tcPr marL="25914" marR="25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1,0</a:t>
                      </a:r>
                      <a:r>
                        <a:rPr lang="en-GB" sz="1800" dirty="0">
                          <a:effectLst/>
                          <a:latin typeface="+mj-lt"/>
                        </a:rPr>
                        <a:t>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>
                        <a:effectLst/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0,9</a:t>
                      </a:r>
                      <a:r>
                        <a:rPr lang="en-GB" sz="1800" dirty="0">
                          <a:effectLst/>
                          <a:latin typeface="+mj-lt"/>
                        </a:rPr>
                        <a:t>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1,2%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1,2%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3526866"/>
                  </a:ext>
                </a:extLst>
              </a:tr>
              <a:tr h="3467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effectLst/>
                          <a:latin typeface="+mj-lt"/>
                        </a:rPr>
                        <a:t>                     </a:t>
                      </a:r>
                      <a:endParaRPr lang="ru-RU" sz="1800" dirty="0">
                        <a:effectLst/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Инфаркт миокарда 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2,5%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2,4%</a:t>
                      </a: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3,8%</a:t>
                      </a: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4,4%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433987"/>
                  </a:ext>
                </a:extLst>
              </a:tr>
              <a:tr h="6935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Повторная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реваскуляризация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1,6%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2,5%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4,9%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14,7%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776307"/>
                  </a:ext>
                </a:extLst>
              </a:tr>
              <a:tr h="3467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Тромбоз стента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(определенный)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0,8%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effectLst/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0,5%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effectLst/>
                        <a:latin typeface="+mj-lt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1,3%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1,1%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262973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03" y="146834"/>
            <a:ext cx="10515600" cy="862784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cs typeface="Times New Roman" panose="02020603050405020304" pitchFamily="18" charset="0"/>
              </a:rPr>
              <a:t>Сравнение с мета-анализом (12 месяцев)</a:t>
            </a:r>
          </a:p>
        </p:txBody>
      </p:sp>
    </p:spTree>
    <p:extLst>
      <p:ext uri="{BB962C8B-B14F-4D97-AF65-F5344CB8AC3E}">
        <p14:creationId xmlns:p14="http://schemas.microsoft.com/office/powerpoint/2010/main" val="883661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6">
            <a:extLst>
              <a:ext uri="{FF2B5EF4-FFF2-40B4-BE49-F238E27FC236}">
                <a16:creationId xmlns:a16="http://schemas.microsoft.com/office/drawing/2014/main" id="{7BA5FDA1-9EF1-4740-BC9F-AD53E45CF3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6219593"/>
              </p:ext>
            </p:extLst>
          </p:nvPr>
        </p:nvGraphicFramePr>
        <p:xfrm>
          <a:off x="1085604" y="1291929"/>
          <a:ext cx="10020791" cy="539884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903648">
                  <a:extLst>
                    <a:ext uri="{9D8B030D-6E8A-4147-A177-3AD203B41FA5}">
                      <a16:colId xmlns:a16="http://schemas.microsoft.com/office/drawing/2014/main" val="2066894118"/>
                    </a:ext>
                  </a:extLst>
                </a:gridCol>
                <a:gridCol w="1621357">
                  <a:extLst>
                    <a:ext uri="{9D8B030D-6E8A-4147-A177-3AD203B41FA5}">
                      <a16:colId xmlns:a16="http://schemas.microsoft.com/office/drawing/2014/main" val="4032155411"/>
                    </a:ext>
                  </a:extLst>
                </a:gridCol>
                <a:gridCol w="1621357">
                  <a:extLst>
                    <a:ext uri="{9D8B030D-6E8A-4147-A177-3AD203B41FA5}">
                      <a16:colId xmlns:a16="http://schemas.microsoft.com/office/drawing/2014/main" val="2578671988"/>
                    </a:ext>
                  </a:extLst>
                </a:gridCol>
                <a:gridCol w="1600221">
                  <a:extLst>
                    <a:ext uri="{9D8B030D-6E8A-4147-A177-3AD203B41FA5}">
                      <a16:colId xmlns:a16="http://schemas.microsoft.com/office/drawing/2014/main" val="3600857543"/>
                    </a:ext>
                  </a:extLst>
                </a:gridCol>
                <a:gridCol w="1274208">
                  <a:extLst>
                    <a:ext uri="{9D8B030D-6E8A-4147-A177-3AD203B41FA5}">
                      <a16:colId xmlns:a16="http://schemas.microsoft.com/office/drawing/2014/main" val="827586925"/>
                    </a:ext>
                  </a:extLst>
                </a:gridCol>
              </a:tblGrid>
              <a:tr h="10199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                  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                      Группа наблюдения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Регистр Калипсо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n=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10503)</a:t>
                      </a:r>
                    </a:p>
                  </a:txBody>
                  <a:tcPr marL="25914" marR="25914" marT="0" marB="0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СЛП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второе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Поколение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n=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13380)</a:t>
                      </a:r>
                      <a:r>
                        <a:rPr lang="ru-RU" dirty="0">
                          <a:effectLst/>
                        </a:rPr>
                        <a:t>  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СЛП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первое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Поколение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n=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7934)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ГМС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n=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3 718)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>
                    <a:solidFill>
                      <a:srgbClr val="51A2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714395"/>
                  </a:ext>
                </a:extLst>
              </a:tr>
              <a:tr h="6092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МАСЕ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j-lt"/>
                        </a:rPr>
                        <a:t>7</a:t>
                      </a:r>
                      <a:r>
                        <a:rPr lang="ru-RU" sz="1800" dirty="0">
                          <a:effectLst/>
                          <a:latin typeface="+mj-lt"/>
                        </a:rPr>
                        <a:t>,4</a:t>
                      </a:r>
                      <a:r>
                        <a:rPr lang="en-GB" sz="1800" dirty="0">
                          <a:effectLst/>
                          <a:latin typeface="+mj-lt"/>
                        </a:rPr>
                        <a:t>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8,3</a:t>
                      </a:r>
                      <a:r>
                        <a:rPr lang="en-GB" sz="1800" dirty="0">
                          <a:effectLst/>
                          <a:latin typeface="+mj-lt"/>
                        </a:rPr>
                        <a:t>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j-lt"/>
                        </a:rPr>
                        <a:t>11%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j-lt"/>
                        </a:rPr>
                        <a:t>9</a:t>
                      </a:r>
                      <a:r>
                        <a:rPr lang="ru-RU" sz="1800" dirty="0">
                          <a:effectLst/>
                          <a:latin typeface="+mj-lt"/>
                        </a:rPr>
                        <a:t>,</a:t>
                      </a:r>
                      <a:r>
                        <a:rPr lang="en-GB" sz="1800" dirty="0">
                          <a:effectLst/>
                          <a:latin typeface="+mj-lt"/>
                        </a:rPr>
                        <a:t>7%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853425"/>
                  </a:ext>
                </a:extLst>
              </a:tr>
              <a:tr h="7620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Кардиальная смерть </a:t>
                      </a:r>
                    </a:p>
                  </a:txBody>
                  <a:tcPr marL="25914" marR="25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2,3</a:t>
                      </a:r>
                      <a:r>
                        <a:rPr lang="en-GB" sz="1800" dirty="0">
                          <a:effectLst/>
                          <a:latin typeface="+mj-lt"/>
                        </a:rPr>
                        <a:t>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>
                        <a:effectLst/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effectLst/>
                          <a:latin typeface="+mj-lt"/>
                        </a:rPr>
                        <a:t>2</a:t>
                      </a:r>
                      <a:r>
                        <a:rPr lang="ru-RU" sz="1800" dirty="0">
                          <a:effectLst/>
                          <a:latin typeface="+mj-lt"/>
                        </a:rPr>
                        <a:t>,8</a:t>
                      </a:r>
                      <a:r>
                        <a:rPr lang="en-GB" sz="1800" dirty="0">
                          <a:effectLst/>
                          <a:latin typeface="+mj-lt"/>
                        </a:rPr>
                        <a:t>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3,2%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2,5%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3526866"/>
                  </a:ext>
                </a:extLst>
              </a:tr>
              <a:tr h="9406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effectLst/>
                          <a:latin typeface="+mj-lt"/>
                        </a:rPr>
                        <a:t>                     </a:t>
                      </a:r>
                      <a:endParaRPr lang="ru-RU" sz="1800" dirty="0">
                        <a:effectLst/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Инфаркт миокарда 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3,0%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2,6%</a:t>
                      </a: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4,3%</a:t>
                      </a: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2,3%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433987"/>
                  </a:ext>
                </a:extLst>
              </a:tr>
              <a:tr h="6092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Повторная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реваскуляризация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3,1%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4,4%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5,8%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5,9%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776307"/>
                  </a:ext>
                </a:extLst>
              </a:tr>
              <a:tr h="7229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Тромбоз стента </a:t>
                      </a:r>
                    </a:p>
                  </a:txBody>
                  <a:tcPr marL="25914" marR="2591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0,3%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effectLst/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0,6%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effectLst/>
                        <a:latin typeface="+mj-lt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1,3%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+mj-lt"/>
                        </a:rPr>
                        <a:t>0,4%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262973"/>
                  </a:ext>
                </a:extLst>
              </a:tr>
            </a:tbl>
          </a:graphicData>
        </a:graphic>
      </p:graphicFrame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D11356B0-487F-CF40-8A85-045CCE41E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465" y="284502"/>
            <a:ext cx="11200538" cy="862784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cs typeface="Times New Roman" panose="02020603050405020304" pitchFamily="18" charset="0"/>
              </a:rPr>
              <a:t>Сравнение с мета-анализом (1-5 лет)</a:t>
            </a:r>
          </a:p>
        </p:txBody>
      </p:sp>
    </p:spTree>
    <p:extLst>
      <p:ext uri="{BB962C8B-B14F-4D97-AF65-F5344CB8AC3E}">
        <p14:creationId xmlns:p14="http://schemas.microsoft.com/office/powerpoint/2010/main" val="1968160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C52CEDA7-6E11-F448-8DE5-6422DE4505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6"/>
            <a:ext cx="4196224" cy="4351338"/>
          </a:xfr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9C8CC07-0C1A-A445-B212-3A135B02FD1D}"/>
              </a:ext>
            </a:extLst>
          </p:cNvPr>
          <p:cNvSpPr/>
          <p:nvPr/>
        </p:nvSpPr>
        <p:spPr>
          <a:xfrm>
            <a:off x="4654063" y="1997313"/>
            <a:ext cx="76844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+mj-lt"/>
                <a:ea typeface="Calibri" panose="020F0502020204030204" pitchFamily="34" charset="0"/>
              </a:rPr>
              <a:t>Национальный регистр Кореи</a:t>
            </a:r>
            <a:r>
              <a:rPr lang="en-GB" sz="2800" dirty="0">
                <a:latin typeface="+mj-lt"/>
                <a:ea typeface="Calibri" panose="020F0502020204030204" pitchFamily="34" charset="0"/>
              </a:rPr>
              <a:t> </a:t>
            </a:r>
          </a:p>
          <a:p>
            <a:pPr algn="ctr"/>
            <a:r>
              <a:rPr lang="en-GB" sz="2800" dirty="0">
                <a:latin typeface="+mj-lt"/>
                <a:ea typeface="Calibri" panose="020F0502020204030204" pitchFamily="34" charset="0"/>
              </a:rPr>
              <a:t>(</a:t>
            </a:r>
            <a:r>
              <a:rPr lang="ru-RU" sz="2800" dirty="0">
                <a:latin typeface="+mj-lt"/>
                <a:ea typeface="Calibri" panose="020F0502020204030204" pitchFamily="34" charset="0"/>
              </a:rPr>
              <a:t>Регистр </a:t>
            </a:r>
            <a:r>
              <a:rPr lang="en-GB" sz="2800" dirty="0">
                <a:latin typeface="+mj-lt"/>
                <a:ea typeface="Calibri" panose="020F0502020204030204" pitchFamily="34" charset="0"/>
              </a:rPr>
              <a:t>Grand-DES)</a:t>
            </a:r>
            <a:endParaRPr lang="ru-RU" sz="2800" dirty="0">
              <a:latin typeface="+mj-lt"/>
              <a:ea typeface="Calibri" panose="020F0502020204030204" pitchFamily="34" charset="0"/>
            </a:endParaRPr>
          </a:p>
          <a:p>
            <a:pPr algn="ctr"/>
            <a:r>
              <a:rPr lang="ru-RU" sz="2800" dirty="0">
                <a:latin typeface="+mj-lt"/>
                <a:ea typeface="Calibri" panose="020F0502020204030204" pitchFamily="34" charset="0"/>
              </a:rPr>
              <a:t>13 097пациентов</a:t>
            </a:r>
            <a:r>
              <a:rPr lang="ru-RU" sz="2800" dirty="0">
                <a:latin typeface="+mj-lt"/>
              </a:rPr>
              <a:t> </a:t>
            </a:r>
          </a:p>
          <a:p>
            <a:pPr algn="ctr"/>
            <a:r>
              <a:rPr lang="ru-RU" sz="2800" dirty="0">
                <a:latin typeface="+mj-lt"/>
              </a:rPr>
              <a:t>Срок наблюдения 3 года</a:t>
            </a:r>
          </a:p>
          <a:p>
            <a:pPr algn="ctr"/>
            <a:r>
              <a:rPr lang="ru-RU" sz="2800" dirty="0">
                <a:latin typeface="+mj-lt"/>
              </a:rPr>
              <a:t>Устройства исследования: </a:t>
            </a:r>
            <a:endParaRPr lang="en-GB" sz="2800" dirty="0">
              <a:latin typeface="+mj-lt"/>
            </a:endParaRPr>
          </a:p>
          <a:p>
            <a:pPr algn="ctr"/>
            <a:r>
              <a:rPr lang="ru-RU" sz="2800" dirty="0" err="1">
                <a:latin typeface="+mj-lt"/>
              </a:rPr>
              <a:t>эверолимус</a:t>
            </a:r>
            <a:r>
              <a:rPr lang="ru-RU" sz="2800" dirty="0">
                <a:latin typeface="+mj-lt"/>
              </a:rPr>
              <a:t>, </a:t>
            </a:r>
            <a:r>
              <a:rPr lang="ru-RU" sz="2800" dirty="0" err="1">
                <a:latin typeface="+mj-lt"/>
              </a:rPr>
              <a:t>биолимус</a:t>
            </a:r>
            <a:r>
              <a:rPr lang="ru-RU" sz="2800" dirty="0">
                <a:latin typeface="+mj-lt"/>
              </a:rPr>
              <a:t> и </a:t>
            </a:r>
          </a:p>
          <a:p>
            <a:pPr algn="ctr"/>
            <a:r>
              <a:rPr lang="ru-RU" sz="2800" dirty="0" err="1">
                <a:latin typeface="+mj-lt"/>
              </a:rPr>
              <a:t>зотаролимус</a:t>
            </a:r>
            <a:r>
              <a:rPr lang="ru-RU" sz="2800" dirty="0">
                <a:latin typeface="+mj-lt"/>
              </a:rPr>
              <a:t> покрытые </a:t>
            </a:r>
            <a:r>
              <a:rPr lang="ru-RU" sz="2800" dirty="0" err="1">
                <a:latin typeface="+mj-lt"/>
              </a:rPr>
              <a:t>стенты</a:t>
            </a:r>
            <a:r>
              <a:rPr lang="ru-RU" sz="2800" dirty="0">
                <a:latin typeface="+mj-lt"/>
              </a:rPr>
              <a:t> </a:t>
            </a:r>
          </a:p>
          <a:p>
            <a:pPr algn="ctr"/>
            <a:endParaRPr lang="ru-RU" sz="2800" dirty="0">
              <a:latin typeface="+mj-lt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6EEC305-E289-2140-BB94-A71DF9208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592" y="379393"/>
            <a:ext cx="10515600" cy="925493"/>
          </a:xfrm>
        </p:spPr>
        <p:txBody>
          <a:bodyPr/>
          <a:lstStyle/>
          <a:p>
            <a:r>
              <a:rPr lang="ru-RU" dirty="0"/>
              <a:t>Данные для сравнения</a:t>
            </a:r>
          </a:p>
        </p:txBody>
      </p:sp>
    </p:spTree>
    <p:extLst>
      <p:ext uri="{BB962C8B-B14F-4D97-AF65-F5344CB8AC3E}">
        <p14:creationId xmlns:p14="http://schemas.microsoft.com/office/powerpoint/2010/main" val="24945169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6">
            <a:extLst>
              <a:ext uri="{FF2B5EF4-FFF2-40B4-BE49-F238E27FC236}">
                <a16:creationId xmlns:a16="http://schemas.microsoft.com/office/drawing/2014/main" id="{205EB84E-A083-A647-9BB0-5B13441C3B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8790777"/>
              </p:ext>
            </p:extLst>
          </p:nvPr>
        </p:nvGraphicFramePr>
        <p:xfrm>
          <a:off x="838200" y="1543457"/>
          <a:ext cx="10686080" cy="369496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837194">
                  <a:extLst>
                    <a:ext uri="{9D8B030D-6E8A-4147-A177-3AD203B41FA5}">
                      <a16:colId xmlns:a16="http://schemas.microsoft.com/office/drawing/2014/main" val="2066894118"/>
                    </a:ext>
                  </a:extLst>
                </a:gridCol>
                <a:gridCol w="2424443">
                  <a:extLst>
                    <a:ext uri="{9D8B030D-6E8A-4147-A177-3AD203B41FA5}">
                      <a16:colId xmlns:a16="http://schemas.microsoft.com/office/drawing/2014/main" val="4032155411"/>
                    </a:ext>
                  </a:extLst>
                </a:gridCol>
                <a:gridCol w="2424443">
                  <a:extLst>
                    <a:ext uri="{9D8B030D-6E8A-4147-A177-3AD203B41FA5}">
                      <a16:colId xmlns:a16="http://schemas.microsoft.com/office/drawing/2014/main" val="2578671988"/>
                    </a:ext>
                  </a:extLst>
                </a:gridCol>
              </a:tblGrid>
              <a:tr h="13038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                  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                      Группа наблюдения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Регистр Калипсо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n=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10503)</a:t>
                      </a:r>
                    </a:p>
                  </a:txBody>
                  <a:tcPr marL="25914" marR="25914" marT="0" marB="0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Регистр «</a:t>
                      </a: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Grand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n=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13 097)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>
                    <a:solidFill>
                      <a:srgbClr val="51A2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714395"/>
                  </a:ext>
                </a:extLst>
              </a:tr>
              <a:tr h="13038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Срок наблюдения</a:t>
                      </a:r>
                    </a:p>
                  </a:txBody>
                  <a:tcPr marL="25914" marR="25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года</a:t>
                      </a:r>
                    </a:p>
                  </a:txBody>
                  <a:tcPr marL="25914" marR="25914" marT="0" marB="0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года</a:t>
                      </a:r>
                    </a:p>
                  </a:txBody>
                  <a:tcPr marL="25914" marR="25914" marT="0" marB="0">
                    <a:solidFill>
                      <a:srgbClr val="51A2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820618"/>
                  </a:ext>
                </a:extLst>
              </a:tr>
              <a:tr h="1087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МАСЕ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</a:t>
                      </a:r>
                    </a:p>
                  </a:txBody>
                  <a:tcPr marL="25914" marR="25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8,4</a:t>
                      </a:r>
                      <a:r>
                        <a:rPr lang="en-GB" sz="1800" dirty="0">
                          <a:effectLst/>
                          <a:latin typeface="+mj-lt"/>
                        </a:rPr>
                        <a:t>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</a:rPr>
                        <a:t>10,8</a:t>
                      </a:r>
                      <a:r>
                        <a:rPr lang="en-GB" sz="1800" dirty="0">
                          <a:effectLst/>
                          <a:latin typeface="+mj-lt"/>
                        </a:rPr>
                        <a:t>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14" marR="25914" marT="0" marB="0" anchor="ctr">
                    <a:solidFill>
                      <a:srgbClr val="51A2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853425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49B1DF7-9F50-7043-8F82-C3E028DCF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77518"/>
            <a:ext cx="10515600" cy="1325563"/>
          </a:xfrm>
        </p:spPr>
        <p:txBody>
          <a:bodyPr>
            <a:normAutofit/>
          </a:bodyPr>
          <a:lstStyle/>
          <a:p>
            <a:r>
              <a:rPr lang="ru-RU" sz="3200" dirty="0"/>
              <a:t>Сравнение с регистром «</a:t>
            </a:r>
            <a:r>
              <a:rPr lang="en-GB" sz="3200" dirty="0"/>
              <a:t>Grand DES</a:t>
            </a:r>
            <a:r>
              <a:rPr lang="ru-RU" sz="3200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0935830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FF1663-8E4B-C64B-AC65-21325C171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977" y="18255"/>
            <a:ext cx="10515600" cy="1325563"/>
          </a:xfrm>
        </p:spPr>
        <p:txBody>
          <a:bodyPr/>
          <a:lstStyle/>
          <a:p>
            <a:r>
              <a:rPr lang="ru-RU" dirty="0"/>
              <a:t>Выводы по результатам регистра Калипсо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E0B06A-43FB-E045-8E81-AA45310A7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977" y="1690688"/>
            <a:ext cx="11525693" cy="4486275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ru-RU" sz="11200" dirty="0"/>
              <a:t>1.   Краткосрочные и долгосрочные результаты (до 5 лет) имплантации стента Калипсо демонстрируют схожую динамику возникновения неблагоприятного кардиального события в сравнении с результатами использовании стентов с лекарственным покрытием второго поколения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ru-RU" sz="11200" dirty="0"/>
              <a:t>2.  Частота тромбоза стента Калипсо не превышает 1% в сроки наблюдения до 5 лет </a:t>
            </a:r>
          </a:p>
          <a:p>
            <a:pPr marL="0" indent="0" algn="just">
              <a:lnSpc>
                <a:spcPct val="170000"/>
              </a:lnSpc>
              <a:buNone/>
            </a:pPr>
            <a:endParaRPr lang="ru-RU" sz="7200" dirty="0"/>
          </a:p>
          <a:p>
            <a:pPr marL="0" indent="0" algn="just">
              <a:lnSpc>
                <a:spcPct val="170000"/>
              </a:lnSpc>
              <a:buNone/>
            </a:pPr>
            <a:endParaRPr lang="ru-RU" sz="7200" dirty="0"/>
          </a:p>
          <a:p>
            <a:pPr marL="0" indent="0" algn="just">
              <a:lnSpc>
                <a:spcPct val="170000"/>
              </a:lnSpc>
              <a:buNone/>
            </a:pPr>
            <a:endParaRPr lang="ru-RU" sz="7200" dirty="0"/>
          </a:p>
          <a:p>
            <a:pPr marL="0" indent="0" algn="just">
              <a:lnSpc>
                <a:spcPct val="170000"/>
              </a:lnSpc>
              <a:buNone/>
            </a:pPr>
            <a:endParaRPr lang="ru-RU" sz="7200" dirty="0"/>
          </a:p>
          <a:p>
            <a:pPr marL="0" indent="0" algn="just">
              <a:lnSpc>
                <a:spcPct val="170000"/>
              </a:lnSpc>
              <a:buNone/>
            </a:pPr>
            <a:endParaRPr lang="ru-RU" sz="7200" dirty="0"/>
          </a:p>
          <a:p>
            <a:pPr marL="0" indent="0" algn="just">
              <a:lnSpc>
                <a:spcPct val="170000"/>
              </a:lnSpc>
              <a:buNone/>
            </a:pPr>
            <a:endParaRPr lang="ru-RU" sz="4000" dirty="0"/>
          </a:p>
          <a:p>
            <a:pPr marL="0" indent="0" algn="just">
              <a:lnSpc>
                <a:spcPct val="170000"/>
              </a:lnSpc>
              <a:buNone/>
            </a:pPr>
            <a:endParaRPr lang="ru-RU" sz="4000" dirty="0"/>
          </a:p>
          <a:p>
            <a:pPr marL="0" indent="0" algn="just">
              <a:lnSpc>
                <a:spcPct val="170000"/>
              </a:lnSpc>
              <a:buNone/>
            </a:pPr>
            <a:endParaRPr lang="ru-RU" sz="4000" dirty="0"/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92445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28913</TotalTime>
  <Words>911</Words>
  <Application>Microsoft Office PowerPoint</Application>
  <PresentationFormat>Широкоэкранный</PresentationFormat>
  <Paragraphs>298</Paragraphs>
  <Slides>19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Презентация PowerPoint</vt:lpstr>
      <vt:lpstr>Дизайн исследования  </vt:lpstr>
      <vt:lpstr>Оцениваемые параметры  </vt:lpstr>
      <vt:lpstr>Центры участники (всего 10 центров)</vt:lpstr>
      <vt:lpstr>Презентация PowerPoint</vt:lpstr>
      <vt:lpstr>Основные характеристики</vt:lpstr>
      <vt:lpstr>Презентация PowerPoint</vt:lpstr>
      <vt:lpstr>Время до первого события в течении первого года и в период времени от 1 года до 5 лет </vt:lpstr>
      <vt:lpstr>Презентация PowerPoint</vt:lpstr>
      <vt:lpstr>Сравнение с данными международных исследований</vt:lpstr>
      <vt:lpstr>Данные для сравнения</vt:lpstr>
      <vt:lpstr>Результаты мета-анализа</vt:lpstr>
      <vt:lpstr>Презентация PowerPoint</vt:lpstr>
      <vt:lpstr>Серьезные неблагоприятные кардиальные события (МАСЕ)  Период наблюдения: 1 год - 5 лет </vt:lpstr>
      <vt:lpstr>Сравнение с мета-анализом (12 месяцев)</vt:lpstr>
      <vt:lpstr>Сравнение с мета-анализом (1-5 лет)</vt:lpstr>
      <vt:lpstr>Данные для сравнения</vt:lpstr>
      <vt:lpstr>Сравнение с регистром «Grand DES»</vt:lpstr>
      <vt:lpstr>Выводы по результатам регистра Калипсо </vt:lpstr>
    </vt:vector>
  </TitlesOfParts>
  <Company>NNIIPK im Meshalkina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Кретов Евгений Иванович</dc:creator>
  <cp:lastModifiedBy>Пыхтина Ольга</cp:lastModifiedBy>
  <cp:revision>355</cp:revision>
  <dcterms:created xsi:type="dcterms:W3CDTF">2016-05-29T09:37:02Z</dcterms:created>
  <dcterms:modified xsi:type="dcterms:W3CDTF">2021-09-07T09:58:31Z</dcterms:modified>
</cp:coreProperties>
</file>